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18.xml.rels" ContentType="application/vnd.openxmlformats-package.relationships+xml"/>
  <Override PartName="/ppt/notesSlides/_rels/notesSlide2.xml.rels" ContentType="application/vnd.openxmlformats-package.relationships+xml"/>
  <Override PartName="/ppt/notesSlides/_rels/notesSlide21.xml.rels" ContentType="application/vnd.openxmlformats-package.relationships+xml"/>
  <Override PartName="/ppt/notesSlides/_rels/notesSlide20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7.xml.rels" ContentType="application/vnd.openxmlformats-package.relationships+xml"/>
  <Override PartName="/ppt/notesSlides/_rels/notesSlide9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3.xml.rels" ContentType="application/vnd.openxmlformats-package.relationships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media/image20.jpeg" ContentType="image/jpeg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28.png" ContentType="image/png"/>
  <Override PartName="/ppt/media/image27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8.png" ContentType="image/png"/>
  <Override PartName="/ppt/media/image17.png" ContentType="image/png"/>
  <Override PartName="/ppt/media/image15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9.jpeg" ContentType="image/jpeg"/>
  <Override PartName="/ppt/media/image16.jpeg" ContentType="image/jpeg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_rels/slide21.xml.rels" ContentType="application/vnd.openxmlformats-package.relationships+xml"/>
  <Override PartName="/ppt/slides/_rels/slide20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64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A81EFBDB-7223-4305-A867-69A19B6C3124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r">
              <a:lnSpc>
                <a:spcPct val="100000"/>
              </a:lnSpc>
            </a:pPr>
            <a:fld id="{2446ACE7-4D61-4EC9-939E-FBE8BE7E7A68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1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5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r">
              <a:lnSpc>
                <a:spcPct val="100000"/>
              </a:lnSpc>
            </a:pPr>
            <a:fld id="{C38BE072-8B6D-4777-9D45-CABA0434656E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1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7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r">
              <a:lnSpc>
                <a:spcPct val="100000"/>
              </a:lnSpc>
            </a:pPr>
            <a:fld id="{10F6EB62-622A-43E2-AEE8-D5DB13379AF5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1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9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r">
              <a:lnSpc>
                <a:spcPct val="100000"/>
              </a:lnSpc>
            </a:pPr>
            <a:fld id="{6487196B-127E-4BE3-AA19-10AFC02CBC8E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1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1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r">
              <a:lnSpc>
                <a:spcPct val="100000"/>
              </a:lnSpc>
            </a:pPr>
            <a:fld id="{DB69D609-B342-4722-AD5B-DA4E1C21CC6F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1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3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r">
              <a:lnSpc>
                <a:spcPct val="100000"/>
              </a:lnSpc>
            </a:pPr>
            <a:fld id="{306CEDBA-A11E-4C3B-BB0E-5A1DF7CD028E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1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5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r">
              <a:lnSpc>
                <a:spcPct val="100000"/>
              </a:lnSpc>
            </a:pPr>
            <a:fld id="{5AD1017D-054A-42C4-9F61-A10BF0098D2A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1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7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r">
              <a:lnSpc>
                <a:spcPct val="100000"/>
              </a:lnSpc>
            </a:pPr>
            <a:fld id="{EAFBAB90-01B7-4591-B6C4-6624E0AE0416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1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9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r">
              <a:lnSpc>
                <a:spcPct val="100000"/>
              </a:lnSpc>
            </a:pPr>
            <a:fld id="{48DF6C9E-1343-46BA-B3BD-EC006F310288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1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1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r">
              <a:lnSpc>
                <a:spcPct val="100000"/>
              </a:lnSpc>
            </a:pPr>
            <a:fld id="{5DCBE217-B3AB-49E0-A8C8-85E13AB6C647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>
              <a:lnSpc>
                <a:spcPct val="100000"/>
              </a:lnSpc>
            </a:pPr>
            <a:fld id="{546B081C-485B-4AA1-973B-669AABF10065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9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r">
              <a:lnSpc>
                <a:spcPct val="100000"/>
              </a:lnSpc>
            </a:pPr>
            <a:fld id="{79DB178E-ACCB-4C76-BB59-44937C1EB3CA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1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>
              <a:lnSpc>
                <a:spcPct val="100000"/>
              </a:lnSpc>
            </a:pPr>
            <a:fld id="{F4A0A9DF-1156-4C1C-9EE8-7B96A666374C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>
              <a:lnSpc>
                <a:spcPct val="100000"/>
              </a:lnSpc>
            </a:pPr>
            <a:fld id="{23EC36AF-A920-4896-B182-89281FD171B0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r">
              <a:lnSpc>
                <a:spcPct val="100000"/>
              </a:lnSpc>
            </a:pPr>
            <a:fld id="{516EBAF7-29A8-42E8-803F-650CB90F85B2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1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r">
              <a:lnSpc>
                <a:spcPct val="100000"/>
              </a:lnSpc>
            </a:pPr>
            <a:fld id="{1A6B7145-9A87-46D0-A3E5-FCE054059EB8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1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r">
              <a:lnSpc>
                <a:spcPct val="100000"/>
              </a:lnSpc>
            </a:pPr>
            <a:fld id="{294059B1-4222-4A2D-8C39-09B52FAA372D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1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r">
              <a:lnSpc>
                <a:spcPct val="100000"/>
              </a:lnSpc>
            </a:pPr>
            <a:fld id="{0ED2E6A1-C70E-49A2-85E4-D17AE70F3F27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1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r">
              <a:lnSpc>
                <a:spcPct val="100000"/>
              </a:lnSpc>
            </a:pPr>
            <a:fld id="{77D7AFC1-D860-4C0D-855B-F47A93EECE79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1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1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r">
              <a:lnSpc>
                <a:spcPct val="100000"/>
              </a:lnSpc>
            </a:pPr>
            <a:fld id="{DC953615-4D1F-4FE6-AA39-484DF5955A72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1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r">
              <a:lnSpc>
                <a:spcPct val="100000"/>
              </a:lnSpc>
            </a:pPr>
            <a:fld id="{2535AF72-71C9-402F-9831-D1188548497F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1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PlaceHolder 5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PlaceHolder 7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4752000"/>
            <a:ext cx="9143280" cy="2112120"/>
          </a:xfrm>
          <a:custGeom>
            <a:avLst/>
            <a:gdLst/>
            <a:ahLst/>
            <a:rect l="l" t="t" r="r" b="b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rgbClr val="7b7b7b">
              <a:alpha val="45000"/>
            </a:srgbClr>
          </a:solidFill>
          <a:ln>
            <a:noFill/>
          </a:ln>
          <a:effectLst>
            <a:outerShdw algn="ctr" blurRad="50800" dir="16200000" dist="4445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6105600" y="0"/>
            <a:ext cx="3037680" cy="6857280"/>
          </a:xfrm>
          <a:custGeom>
            <a:avLst/>
            <a:gdLst/>
            <a:ahLst/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rgbClr val="5a5a5a">
              <a:alpha val="40000"/>
            </a:srgbClr>
          </a:solidFill>
          <a:ln>
            <a:noFill/>
          </a:ln>
          <a:effectLst>
            <a:outerShdw algn="ctr" blurRad="50800" dir="10800000" dist="5080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b3b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>
            <a:off x="0" y="4752000"/>
            <a:ext cx="9143280" cy="2112120"/>
          </a:xfrm>
          <a:custGeom>
            <a:avLst/>
            <a:gdLst/>
            <a:ahLst/>
            <a:rect l="l" t="t" r="r" b="b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rgbClr val="7b7b7b">
              <a:alpha val="45000"/>
            </a:srgbClr>
          </a:solidFill>
          <a:ln>
            <a:noFill/>
          </a:ln>
          <a:effectLst>
            <a:outerShdw algn="ctr" blurRad="50800" dir="16200000" dist="4445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41" name="CustomShape 2"/>
          <p:cNvSpPr/>
          <p:nvPr/>
        </p:nvSpPr>
        <p:spPr>
          <a:xfrm>
            <a:off x="7315200" y="0"/>
            <a:ext cx="1828080" cy="6857280"/>
          </a:xfrm>
          <a:custGeom>
            <a:avLst/>
            <a:gdLst/>
            <a:ahLst/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rgbClr val="5a5a5a">
              <a:alpha val="40000"/>
            </a:srgbClr>
          </a:solidFill>
          <a:ln>
            <a:noFill/>
          </a:ln>
          <a:effectLst>
            <a:outerShdw algn="ctr" blurRad="50800" dir="10800000" dist="5080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42" name="PlaceHolder 3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b3b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0" y="4752000"/>
            <a:ext cx="9143280" cy="2112120"/>
          </a:xfrm>
          <a:custGeom>
            <a:avLst/>
            <a:gdLst/>
            <a:ahLst/>
            <a:rect l="l" t="t" r="r" b="b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rgbClr val="7b7b7b">
              <a:alpha val="45000"/>
            </a:srgbClr>
          </a:solidFill>
          <a:ln>
            <a:noFill/>
          </a:ln>
          <a:effectLst>
            <a:outerShdw algn="ctr" blurRad="50800" dir="16200000" dist="4445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1" name="CustomShape 2"/>
          <p:cNvSpPr/>
          <p:nvPr/>
        </p:nvSpPr>
        <p:spPr>
          <a:xfrm>
            <a:off x="7315200" y="0"/>
            <a:ext cx="1828080" cy="6857280"/>
          </a:xfrm>
          <a:custGeom>
            <a:avLst/>
            <a:gdLst/>
            <a:ahLst/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rgbClr val="5a5a5a">
              <a:alpha val="40000"/>
            </a:srgbClr>
          </a:solidFill>
          <a:ln>
            <a:noFill/>
          </a:ln>
          <a:effectLst>
            <a:outerShdw algn="ctr" blurRad="50800" dir="10800000" dist="5080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2" name="PlaceHolder 3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b3b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0" y="4752000"/>
            <a:ext cx="9143280" cy="2112120"/>
          </a:xfrm>
          <a:custGeom>
            <a:avLst/>
            <a:gdLst/>
            <a:ahLst/>
            <a:rect l="l" t="t" r="r" b="b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rgbClr val="7b7b7b">
              <a:alpha val="45000"/>
            </a:srgbClr>
          </a:solidFill>
          <a:ln>
            <a:noFill/>
          </a:ln>
          <a:effectLst>
            <a:outerShdw algn="ctr" blurRad="50800" dir="16200000" dist="4445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21" name="CustomShape 2"/>
          <p:cNvSpPr/>
          <p:nvPr/>
        </p:nvSpPr>
        <p:spPr>
          <a:xfrm>
            <a:off x="7315200" y="0"/>
            <a:ext cx="1828080" cy="6857280"/>
          </a:xfrm>
          <a:custGeom>
            <a:avLst/>
            <a:gdLst/>
            <a:ahLst/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rgbClr val="5a5a5a">
              <a:alpha val="40000"/>
            </a:srgbClr>
          </a:solidFill>
          <a:ln>
            <a:noFill/>
          </a:ln>
          <a:effectLst>
            <a:outerShdw algn="ctr" blurRad="50800" dir="10800000" dist="5080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22" name="PlaceHolder 3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29.xml"/><Relationship Id="rId4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hyperlink" Target="https://en.wikipedia.org/wiki/Non-linear" TargetMode="External"/><Relationship Id="rId3" Type="http://schemas.openxmlformats.org/officeDocument/2006/relationships/hyperlink" Target="https://en.wikipedia.org/wiki/Edge-preserving_smoothing" TargetMode="External"/><Relationship Id="rId4" Type="http://schemas.openxmlformats.org/officeDocument/2006/relationships/hyperlink" Target="https://en.wikipedia.org/wiki/Noise_reduction" TargetMode="External"/><Relationship Id="rId5" Type="http://schemas.openxmlformats.org/officeDocument/2006/relationships/hyperlink" Target="https://en.wikipedia.org/wiki/Smoothing" TargetMode="External"/><Relationship Id="rId6" Type="http://schemas.openxmlformats.org/officeDocument/2006/relationships/slideLayout" Target="../slideLayouts/slideLayout29.xml"/><Relationship Id="rId7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slideLayout" Target="../slideLayouts/slideLayout37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slideLayout" Target="../slideLayouts/slideLayout13.xml"/><Relationship Id="rId9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slideLayout" Target="../slideLayouts/slideLayout13.xml"/><Relationship Id="rId8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jpe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429120" y="878760"/>
            <a:ext cx="6479280" cy="232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/>
          <a:p>
            <a:pPr>
              <a:lnSpc>
                <a:spcPct val="100000"/>
              </a:lnSpc>
            </a:pPr>
            <a:r>
              <a:rPr b="1" lang="en-US" sz="4600" spc="-1" strike="noStrike" u="sng">
                <a:solidFill>
                  <a:srgbClr val="9fd4e6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Source Sans Pro"/>
              </a:rPr>
              <a:t>FOG/HAZE REMOVAL</a:t>
            </a:r>
            <a:br/>
            <a:r>
              <a:rPr b="1" lang="en-US" sz="4600" spc="-1" strike="noStrike">
                <a:solidFill>
                  <a:srgbClr val="9fd4e6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Source Sans Pro"/>
              </a:rPr>
              <a:t>(from single image  and real-time video) </a:t>
            </a:r>
            <a:br/>
            <a:endParaRPr b="0" lang="en-US" sz="4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2412720" y="4538160"/>
            <a:ext cx="6479280" cy="1751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rIns="45720" tIns="0" bIns="0" anchor="b"/>
          <a:p>
            <a:pPr algn="r">
              <a:lnSpc>
                <a:spcPct val="100000"/>
              </a:lnSpc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Submitted by :- Soumam Banerjee</a:t>
            </a: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1"/>
          <p:cNvSpPr/>
          <p:nvPr/>
        </p:nvSpPr>
        <p:spPr>
          <a:xfrm>
            <a:off x="457200" y="274320"/>
            <a:ext cx="747000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anchor="ctr"/>
          <a:p>
            <a:pPr>
              <a:lnSpc>
                <a:spcPct val="100000"/>
              </a:lnSpc>
            </a:pPr>
            <a:r>
              <a:rPr b="0" lang="en-US" sz="4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Source Sans Pro"/>
              </a:rPr>
              <a:t>Estimating Transmission</a:t>
            </a:r>
            <a:endParaRPr b="0" lang="en-US" sz="4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8" name="CustomShape 2"/>
          <p:cNvSpPr/>
          <p:nvPr/>
        </p:nvSpPr>
        <p:spPr>
          <a:xfrm>
            <a:off x="990720" y="1523880"/>
            <a:ext cx="6171480" cy="1076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Shuffling the Haze Equation and taking min’s gives you: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9" name="Shape 313" descr=""/>
          <p:cNvPicPr/>
          <p:nvPr/>
        </p:nvPicPr>
        <p:blipFill>
          <a:blip r:embed="rId1"/>
          <a:stretch/>
        </p:blipFill>
        <p:spPr>
          <a:xfrm>
            <a:off x="2209680" y="2743200"/>
            <a:ext cx="4179960" cy="970920"/>
          </a:xfrm>
          <a:prstGeom prst="rect">
            <a:avLst/>
          </a:prstGeom>
          <a:ln>
            <a:noFill/>
          </a:ln>
        </p:spPr>
      </p:pic>
      <p:sp>
        <p:nvSpPr>
          <p:cNvPr id="200" name="CustomShape 3"/>
          <p:cNvSpPr/>
          <p:nvPr/>
        </p:nvSpPr>
        <p:spPr>
          <a:xfrm>
            <a:off x="1066680" y="4038480"/>
            <a:ext cx="4190400" cy="58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Which is simply: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1" name="Shape 315" descr=""/>
          <p:cNvPicPr/>
          <p:nvPr/>
        </p:nvPicPr>
        <p:blipFill>
          <a:blip r:embed="rId2"/>
          <a:stretch/>
        </p:blipFill>
        <p:spPr>
          <a:xfrm>
            <a:off x="2209680" y="4876920"/>
            <a:ext cx="3682440" cy="1319400"/>
          </a:xfrm>
          <a:prstGeom prst="rect">
            <a:avLst/>
          </a:prstGeom>
          <a:ln>
            <a:noFill/>
          </a:ln>
        </p:spPr>
      </p:pic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457200" y="274320"/>
            <a:ext cx="747000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anchor="ctr"/>
          <a:p>
            <a:pPr>
              <a:lnSpc>
                <a:spcPct val="100000"/>
              </a:lnSpc>
            </a:pPr>
            <a:r>
              <a:rPr b="0" lang="en-US" sz="4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Source Sans Pro"/>
              </a:rPr>
              <a:t>Bilateral Filter</a:t>
            </a:r>
            <a:endParaRPr b="0" lang="en-US" sz="4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762120" y="1447920"/>
            <a:ext cx="5942880" cy="58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The bilateral filter is defined as:</a:t>
            </a:r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CustomShape 3"/>
          <p:cNvSpPr/>
          <p:nvPr/>
        </p:nvSpPr>
        <p:spPr>
          <a:xfrm>
            <a:off x="762120" y="2895480"/>
            <a:ext cx="5790600" cy="58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5" name="CustomShape 4"/>
          <p:cNvSpPr/>
          <p:nvPr/>
        </p:nvSpPr>
        <p:spPr>
          <a:xfrm>
            <a:off x="909720" y="2078280"/>
            <a:ext cx="6941160" cy="76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6" name="Shape 325" descr=""/>
          <p:cNvPicPr/>
          <p:nvPr/>
        </p:nvPicPr>
        <p:blipFill>
          <a:blip r:embed="rId1"/>
          <a:stretch/>
        </p:blipFill>
        <p:spPr>
          <a:xfrm>
            <a:off x="844920" y="2270880"/>
            <a:ext cx="5172840" cy="1033920"/>
          </a:xfrm>
          <a:prstGeom prst="rect">
            <a:avLst/>
          </a:prstGeom>
          <a:ln>
            <a:noFill/>
          </a:ln>
        </p:spPr>
      </p:pic>
      <p:sp>
        <p:nvSpPr>
          <p:cNvPr id="207" name="CustomShape 5"/>
          <p:cNvSpPr/>
          <p:nvPr/>
        </p:nvSpPr>
        <p:spPr>
          <a:xfrm>
            <a:off x="823680" y="3904200"/>
            <a:ext cx="7470000" cy="256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just">
              <a:lnSpc>
                <a:spcPct val="100000"/>
              </a:lnSpc>
            </a:pPr>
            <a:r>
              <a:rPr b="1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A bilateral filter is a </a:t>
            </a:r>
            <a:r>
              <a:rPr b="1" lang="en-US" sz="2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  <a:hlinkClick r:id="rId2"/>
              </a:rPr>
              <a:t>non-linear</a:t>
            </a:r>
            <a:r>
              <a:rPr b="1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, </a:t>
            </a:r>
            <a:r>
              <a:rPr b="1" lang="en-US" sz="2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  <a:hlinkClick r:id="rId3"/>
              </a:rPr>
              <a:t>edge-preserving</a:t>
            </a:r>
            <a:r>
              <a:rPr b="1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, and </a:t>
            </a:r>
            <a:r>
              <a:rPr b="1" lang="en-US" sz="2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  <a:hlinkClick r:id="rId4"/>
              </a:rPr>
              <a:t>noise-reducing</a:t>
            </a:r>
            <a:r>
              <a:rPr b="1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</a:t>
            </a:r>
            <a:r>
              <a:rPr b="1" lang="en-US" sz="2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  <a:hlinkClick r:id="rId5"/>
              </a:rPr>
              <a:t>smoothing</a:t>
            </a:r>
            <a:r>
              <a:rPr b="1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filter for images. It replaces the intensity of each pixel with a weighted average of intensity values from nearby pixels.</a:t>
            </a:r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457200" y="274680"/>
            <a:ext cx="746676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anchor="ctr"/>
          <a:p>
            <a:pPr>
              <a:lnSpc>
                <a:spcPct val="100000"/>
              </a:lnSpc>
            </a:pPr>
            <a:r>
              <a:rPr b="0" lang="en-US" sz="414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Source Sans Pro"/>
              </a:rPr>
              <a:t>Refine Transmission with bilateral filter</a:t>
            </a:r>
            <a:endParaRPr b="0" lang="en-US" sz="414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457200" y="1600200"/>
            <a:ext cx="746676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marL="420480" indent="-383400">
              <a:lnSpc>
                <a:spcPct val="100000"/>
              </a:lnSpc>
              <a:buClr>
                <a:srgbClr val="6ea0b0"/>
              </a:buClr>
              <a:buFont typeface="Noto Sans Symbols"/>
              <a:buChar char="⦿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Estimated Transmission is blocky</a:t>
            </a: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22520" indent="-273600">
              <a:lnSpc>
                <a:spcPct val="100000"/>
              </a:lnSpc>
              <a:spcBef>
                <a:spcPts val="519"/>
              </a:spcBef>
              <a:buClr>
                <a:srgbClr val="6ea0b0"/>
              </a:buClr>
              <a:buFont typeface="Noto Sans Symbols"/>
              <a:buChar char="●"/>
            </a:pPr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Want to take into account fine detail</a:t>
            </a:r>
            <a:endParaRPr b="0" lang="en-US" sz="2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0" name="Shape 334" descr=""/>
          <p:cNvPicPr/>
          <p:nvPr/>
        </p:nvPicPr>
        <p:blipFill>
          <a:blip r:embed="rId1"/>
          <a:stretch/>
        </p:blipFill>
        <p:spPr>
          <a:xfrm>
            <a:off x="1200240" y="2814120"/>
            <a:ext cx="5894640" cy="3623400"/>
          </a:xfrm>
          <a:prstGeom prst="rect">
            <a:avLst/>
          </a:prstGeom>
          <a:ln>
            <a:noFill/>
          </a:ln>
        </p:spPr>
      </p:pic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457200" y="274680"/>
            <a:ext cx="746676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anchor="ctr"/>
          <a:p>
            <a:pPr>
              <a:lnSpc>
                <a:spcPct val="100000"/>
              </a:lnSpc>
            </a:pPr>
            <a:r>
              <a:rPr b="0" lang="en-US" sz="4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Source Sans Pro"/>
              </a:rPr>
              <a:t>Things to improve</a:t>
            </a:r>
            <a:endParaRPr b="0" lang="en-US" sz="4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CustomShape 2"/>
          <p:cNvSpPr/>
          <p:nvPr/>
        </p:nvSpPr>
        <p:spPr>
          <a:xfrm>
            <a:off x="457200" y="1600200"/>
            <a:ext cx="7466760" cy="45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marL="420480" indent="-383400">
              <a:lnSpc>
                <a:spcPct val="100000"/>
              </a:lnSpc>
              <a:buClr>
                <a:srgbClr val="6ea0b0"/>
              </a:buClr>
              <a:buFont typeface="Noto Sans Symbols"/>
              <a:buChar char="⦿"/>
            </a:pPr>
            <a:r>
              <a:rPr b="0" lang="en-US" sz="30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Performance</a:t>
            </a: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22520" indent="-273600">
              <a:lnSpc>
                <a:spcPct val="100000"/>
              </a:lnSpc>
              <a:spcBef>
                <a:spcPts val="519"/>
              </a:spcBef>
              <a:buClr>
                <a:srgbClr val="6ea0b0"/>
              </a:buClr>
              <a:buFont typeface="Noto Sans Symbols"/>
              <a:buChar char="●"/>
            </a:pPr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Processing Time </a:t>
            </a:r>
            <a:endParaRPr b="0" lang="en-US" sz="2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100000"/>
              </a:lnSpc>
              <a:spcBef>
                <a:spcPts val="519"/>
              </a:spcBef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(at present its 0.4 secs for hd image of height---&gt; 1235  and width----&gt; 2572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100000"/>
              </a:lnSpc>
              <a:spcBef>
                <a:spcPts val="519"/>
              </a:spcBef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0.08 secs for an image with dimensions 600x400 )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22520" indent="-273600">
              <a:lnSpc>
                <a:spcPct val="100000"/>
              </a:lnSpc>
              <a:spcBef>
                <a:spcPts val="519"/>
              </a:spcBef>
              <a:buClr>
                <a:srgbClr val="6ea0b0"/>
              </a:buClr>
              <a:buFont typeface="Noto Sans Symbols"/>
              <a:buChar char="●"/>
            </a:pPr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Memory Allocation</a:t>
            </a:r>
            <a:endParaRPr b="0" lang="en-US" sz="2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100000"/>
              </a:lnSpc>
              <a:spcBef>
                <a:spcPts val="519"/>
              </a:spcBef>
            </a:pPr>
            <a:endParaRPr b="0" lang="en-US" sz="2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20480" indent="-383400">
              <a:lnSpc>
                <a:spcPct val="100000"/>
              </a:lnSpc>
              <a:spcBef>
                <a:spcPts val="601"/>
              </a:spcBef>
              <a:buClr>
                <a:srgbClr val="6ea0b0"/>
              </a:buClr>
              <a:buFont typeface="Noto Sans Symbols"/>
              <a:buChar char="⦿"/>
            </a:pPr>
            <a:r>
              <a:rPr b="0" lang="en-US" sz="30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 GUI based implementation of the software in PyQt/Tkinter</a:t>
            </a: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20480" indent="-231120">
              <a:lnSpc>
                <a:spcPct val="100000"/>
              </a:lnSpc>
              <a:spcBef>
                <a:spcPts val="601"/>
              </a:spcBef>
            </a:pP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457200" y="274680"/>
            <a:ext cx="746676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anchor="ctr"/>
          <a:p>
            <a:pPr>
              <a:lnSpc>
                <a:spcPct val="100000"/>
              </a:lnSpc>
            </a:pPr>
            <a:r>
              <a:rPr b="0" lang="en-US" sz="4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Source Sans Pro"/>
              </a:rPr>
              <a:t>Things To Expand</a:t>
            </a:r>
            <a:endParaRPr b="0" lang="en-US" sz="4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4" name="CustomShape 2"/>
          <p:cNvSpPr/>
          <p:nvPr/>
        </p:nvSpPr>
        <p:spPr>
          <a:xfrm>
            <a:off x="457200" y="1600200"/>
            <a:ext cx="7466760" cy="45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marL="420480" indent="-383400">
              <a:lnSpc>
                <a:spcPct val="100000"/>
              </a:lnSpc>
              <a:buClr>
                <a:srgbClr val="6ea0b0"/>
              </a:buClr>
              <a:buFont typeface="Noto Sans Symbols"/>
              <a:buChar char="⦿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Depth Map</a:t>
            </a: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22520" indent="-273600">
              <a:lnSpc>
                <a:spcPct val="100000"/>
              </a:lnSpc>
              <a:spcBef>
                <a:spcPts val="519"/>
              </a:spcBef>
              <a:buClr>
                <a:srgbClr val="6ea0b0"/>
              </a:buClr>
              <a:buFont typeface="Noto Sans Symbols"/>
              <a:buChar char="●"/>
            </a:pPr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From Transmittance</a:t>
            </a:r>
            <a:endParaRPr b="0" lang="en-US" sz="2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22520" indent="-273600">
              <a:lnSpc>
                <a:spcPct val="100000"/>
              </a:lnSpc>
              <a:spcBef>
                <a:spcPts val="519"/>
              </a:spcBef>
              <a:buClr>
                <a:srgbClr val="6ea0b0"/>
              </a:buClr>
              <a:buFont typeface="Noto Sans Symbols"/>
              <a:buChar char="●"/>
            </a:pPr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3D Model</a:t>
            </a:r>
            <a:endParaRPr b="0" lang="en-US" sz="2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20480" indent="-383400">
              <a:lnSpc>
                <a:spcPct val="100000"/>
              </a:lnSpc>
              <a:spcBef>
                <a:spcPts val="601"/>
              </a:spcBef>
              <a:buClr>
                <a:srgbClr val="6ea0b0"/>
              </a:buClr>
              <a:buFont typeface="Noto Sans Symbols"/>
              <a:buChar char="⦿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Image Enhancement</a:t>
            </a: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22520" indent="-273600">
              <a:lnSpc>
                <a:spcPct val="100000"/>
              </a:lnSpc>
              <a:spcBef>
                <a:spcPts val="519"/>
              </a:spcBef>
              <a:buClr>
                <a:srgbClr val="6ea0b0"/>
              </a:buClr>
              <a:buFont typeface="Noto Sans Symbols"/>
              <a:buChar char="●"/>
            </a:pPr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Histogram Equalization</a:t>
            </a:r>
            <a:endParaRPr b="0" lang="en-US" sz="2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1427760" y="304920"/>
            <a:ext cx="5723640" cy="645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Current Results</a:t>
            </a:r>
            <a:endParaRPr b="0" lang="en-US" sz="3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6" name="Shape 355" descr=""/>
          <p:cNvPicPr/>
          <p:nvPr/>
        </p:nvPicPr>
        <p:blipFill>
          <a:blip r:embed="rId1"/>
          <a:stretch/>
        </p:blipFill>
        <p:spPr>
          <a:xfrm>
            <a:off x="152280" y="951120"/>
            <a:ext cx="8838360" cy="4218120"/>
          </a:xfrm>
          <a:prstGeom prst="rect">
            <a:avLst/>
          </a:prstGeom>
          <a:ln>
            <a:noFill/>
          </a:ln>
        </p:spPr>
      </p:pic>
      <p:sp>
        <p:nvSpPr>
          <p:cNvPr id="217" name="CustomShape 2"/>
          <p:cNvSpPr/>
          <p:nvPr/>
        </p:nvSpPr>
        <p:spPr>
          <a:xfrm>
            <a:off x="2211480" y="6291000"/>
            <a:ext cx="4435920" cy="349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8" name="CustomShape 3"/>
          <p:cNvSpPr/>
          <p:nvPr/>
        </p:nvSpPr>
        <p:spPr>
          <a:xfrm>
            <a:off x="2169360" y="5731200"/>
            <a:ext cx="4827960" cy="645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ctr">
              <a:lnSpc>
                <a:spcPct val="100000"/>
              </a:lnSpc>
            </a:pP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Input foggy/hazy image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Shape 363" descr=""/>
          <p:cNvPicPr/>
          <p:nvPr/>
        </p:nvPicPr>
        <p:blipFill>
          <a:blip r:embed="rId1"/>
          <a:stretch/>
        </p:blipFill>
        <p:spPr>
          <a:xfrm>
            <a:off x="152280" y="1036440"/>
            <a:ext cx="8838360" cy="4218120"/>
          </a:xfrm>
          <a:prstGeom prst="rect">
            <a:avLst/>
          </a:prstGeom>
          <a:ln>
            <a:noFill/>
          </a:ln>
        </p:spPr>
      </p:pic>
      <p:sp>
        <p:nvSpPr>
          <p:cNvPr id="220" name="CustomShape 1"/>
          <p:cNvSpPr/>
          <p:nvPr/>
        </p:nvSpPr>
        <p:spPr>
          <a:xfrm>
            <a:off x="741960" y="5521320"/>
            <a:ext cx="7500960" cy="83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ctr">
              <a:lnSpc>
                <a:spcPct val="100000"/>
              </a:lnSpc>
            </a:pP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Dark Channel ( without using 𝞨 channel [using it would make it more accurate but computationally a bit expensive])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1" name="CustomShape 2"/>
          <p:cNvSpPr/>
          <p:nvPr/>
        </p:nvSpPr>
        <p:spPr>
          <a:xfrm>
            <a:off x="2127600" y="202680"/>
            <a:ext cx="4534200" cy="65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6" dur="indefinite" restart="never" nodeType="tmRoot">
          <p:childTnLst>
            <p:seq>
              <p:cTn id="17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Shape 371" descr=""/>
          <p:cNvPicPr/>
          <p:nvPr/>
        </p:nvPicPr>
        <p:blipFill>
          <a:blip r:embed="rId1"/>
          <a:stretch/>
        </p:blipFill>
        <p:spPr>
          <a:xfrm>
            <a:off x="152280" y="908280"/>
            <a:ext cx="8838360" cy="4218120"/>
          </a:xfrm>
          <a:prstGeom prst="rect">
            <a:avLst/>
          </a:prstGeom>
          <a:ln>
            <a:noFill/>
          </a:ln>
        </p:spPr>
      </p:pic>
      <p:sp>
        <p:nvSpPr>
          <p:cNvPr id="223" name="CustomShape 1"/>
          <p:cNvSpPr/>
          <p:nvPr/>
        </p:nvSpPr>
        <p:spPr>
          <a:xfrm>
            <a:off x="573840" y="4961520"/>
            <a:ext cx="8046720" cy="75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Transmission Map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8" dur="indefinite" restart="never" nodeType="tmRoot">
          <p:childTnLst>
            <p:seq>
              <p:cTn id="19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Shape 378" descr=""/>
          <p:cNvPicPr/>
          <p:nvPr/>
        </p:nvPicPr>
        <p:blipFill>
          <a:blip r:embed="rId1"/>
          <a:stretch/>
        </p:blipFill>
        <p:spPr>
          <a:xfrm>
            <a:off x="222480" y="348480"/>
            <a:ext cx="5955120" cy="2842200"/>
          </a:xfrm>
          <a:prstGeom prst="rect">
            <a:avLst/>
          </a:prstGeom>
          <a:ln>
            <a:noFill/>
          </a:ln>
        </p:spPr>
      </p:pic>
      <p:pic>
        <p:nvPicPr>
          <p:cNvPr id="225" name="Shape 379" descr=""/>
          <p:cNvPicPr/>
          <p:nvPr/>
        </p:nvPicPr>
        <p:blipFill>
          <a:blip r:embed="rId2"/>
          <a:stretch/>
        </p:blipFill>
        <p:spPr>
          <a:xfrm>
            <a:off x="222480" y="3630240"/>
            <a:ext cx="5955120" cy="2842200"/>
          </a:xfrm>
          <a:prstGeom prst="rect">
            <a:avLst/>
          </a:prstGeom>
          <a:ln>
            <a:noFill/>
          </a:ln>
        </p:spPr>
      </p:pic>
      <p:sp>
        <p:nvSpPr>
          <p:cNvPr id="226" name="CustomShape 1"/>
          <p:cNvSpPr/>
          <p:nvPr/>
        </p:nvSpPr>
        <p:spPr>
          <a:xfrm>
            <a:off x="6382080" y="1742400"/>
            <a:ext cx="2644560" cy="78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INPUT IMAGE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6494040" y="4919400"/>
            <a:ext cx="2126520" cy="447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OUTPUT IMAGE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0" dur="indefinite" restart="never" nodeType="tmRoot">
          <p:childTnLst>
            <p:seq>
              <p:cTn id="21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1821240" y="150480"/>
            <a:ext cx="6033960" cy="61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ctr">
              <a:lnSpc>
                <a:spcPct val="100000"/>
              </a:lnSpc>
            </a:pPr>
            <a:r>
              <a:rPr b="1" lang="en-US" sz="28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Video Results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9" name="Shape 388" descr=""/>
          <p:cNvPicPr/>
          <p:nvPr/>
        </p:nvPicPr>
        <p:blipFill>
          <a:blip r:embed="rId1"/>
          <a:srcRect l="2753" t="5743" r="32594" b="39931"/>
          <a:stretch/>
        </p:blipFill>
        <p:spPr>
          <a:xfrm>
            <a:off x="152280" y="857160"/>
            <a:ext cx="3809160" cy="1799640"/>
          </a:xfrm>
          <a:prstGeom prst="rect">
            <a:avLst/>
          </a:prstGeom>
          <a:ln>
            <a:noFill/>
          </a:ln>
        </p:spPr>
      </p:pic>
      <p:pic>
        <p:nvPicPr>
          <p:cNvPr id="230" name="Shape 389" descr=""/>
          <p:cNvPicPr/>
          <p:nvPr/>
        </p:nvPicPr>
        <p:blipFill>
          <a:blip r:embed="rId2"/>
          <a:srcRect l="3561" t="6319" r="31224" b="39936"/>
          <a:stretch/>
        </p:blipFill>
        <p:spPr>
          <a:xfrm>
            <a:off x="138240" y="2841480"/>
            <a:ext cx="3837960" cy="1780560"/>
          </a:xfrm>
          <a:prstGeom prst="rect">
            <a:avLst/>
          </a:prstGeom>
          <a:ln>
            <a:noFill/>
          </a:ln>
        </p:spPr>
      </p:pic>
      <p:pic>
        <p:nvPicPr>
          <p:cNvPr id="231" name="Shape 390" descr=""/>
          <p:cNvPicPr/>
          <p:nvPr/>
        </p:nvPicPr>
        <p:blipFill>
          <a:blip r:embed="rId3"/>
          <a:srcRect l="2747" t="5458" r="37375" b="40797"/>
          <a:stretch/>
        </p:blipFill>
        <p:spPr>
          <a:xfrm>
            <a:off x="152280" y="4806720"/>
            <a:ext cx="3809160" cy="1780560"/>
          </a:xfrm>
          <a:prstGeom prst="rect">
            <a:avLst/>
          </a:prstGeom>
          <a:ln>
            <a:noFill/>
          </a:ln>
        </p:spPr>
      </p:pic>
      <p:sp>
        <p:nvSpPr>
          <p:cNvPr id="232" name="CustomShape 2"/>
          <p:cNvSpPr/>
          <p:nvPr/>
        </p:nvSpPr>
        <p:spPr>
          <a:xfrm>
            <a:off x="4441680" y="1148040"/>
            <a:ext cx="4046760" cy="806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7000"/>
              </a:lnSpc>
            </a:pP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Input and output of ‘fog_video_1.mp4’ (Frame no:- 192) 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7000"/>
              </a:lnSpc>
              <a:spcBef>
                <a:spcPts val="799"/>
              </a:spcBef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CustomShape 3"/>
          <p:cNvSpPr/>
          <p:nvPr/>
        </p:nvSpPr>
        <p:spPr>
          <a:xfrm>
            <a:off x="4434840" y="3318120"/>
            <a:ext cx="3837960" cy="88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7000"/>
              </a:lnSpc>
            </a:pP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Input and output of ‘fog_video_1.mp4’ (Frame no:- 394)</a:t>
            </a:r>
            <a:r>
              <a:rPr b="1" lang="en-US" sz="1200" spc="-1" strike="noStrike">
                <a:solidFill>
                  <a:srgbClr val="a61c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 </a:t>
            </a:r>
            <a:endParaRPr b="0" lang="en-US" sz="1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4" name="CustomShape 4"/>
          <p:cNvSpPr/>
          <p:nvPr/>
        </p:nvSpPr>
        <p:spPr>
          <a:xfrm>
            <a:off x="4434840" y="5297760"/>
            <a:ext cx="4275720" cy="88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7000"/>
              </a:lnSpc>
            </a:pP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Input and output of ‘fog_video_2.mp4’ (Frame no:- 44) 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7000"/>
              </a:lnSpc>
              <a:spcBef>
                <a:spcPts val="799"/>
              </a:spcBef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2" dur="indefinite" restart="never" nodeType="tmRoot">
          <p:childTnLst>
            <p:seq>
              <p:cTn id="23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Shape 241" descr=""/>
          <p:cNvPicPr/>
          <p:nvPr/>
        </p:nvPicPr>
        <p:blipFill>
          <a:blip r:embed="rId1"/>
          <a:stretch/>
        </p:blipFill>
        <p:spPr>
          <a:xfrm>
            <a:off x="380880" y="457200"/>
            <a:ext cx="3884400" cy="5148360"/>
          </a:xfrm>
          <a:prstGeom prst="rect">
            <a:avLst/>
          </a:prstGeom>
          <a:ln>
            <a:noFill/>
          </a:ln>
        </p:spPr>
      </p:pic>
      <p:pic>
        <p:nvPicPr>
          <p:cNvPr id="168" name="Shape 242" descr=""/>
          <p:cNvPicPr/>
          <p:nvPr/>
        </p:nvPicPr>
        <p:blipFill>
          <a:blip r:embed="rId2"/>
          <a:stretch/>
        </p:blipFill>
        <p:spPr>
          <a:xfrm>
            <a:off x="381960" y="5596560"/>
            <a:ext cx="3884400" cy="687600"/>
          </a:xfrm>
          <a:prstGeom prst="rect">
            <a:avLst/>
          </a:prstGeom>
          <a:ln>
            <a:noFill/>
          </a:ln>
        </p:spPr>
      </p:pic>
      <p:pic>
        <p:nvPicPr>
          <p:cNvPr id="169" name="Shape 243" descr=""/>
          <p:cNvPicPr/>
          <p:nvPr/>
        </p:nvPicPr>
        <p:blipFill>
          <a:blip r:embed="rId3"/>
          <a:stretch/>
        </p:blipFill>
        <p:spPr>
          <a:xfrm>
            <a:off x="4746240" y="152280"/>
            <a:ext cx="3733200" cy="3208680"/>
          </a:xfrm>
          <a:prstGeom prst="rect">
            <a:avLst/>
          </a:prstGeom>
          <a:ln>
            <a:noFill/>
          </a:ln>
        </p:spPr>
      </p:pic>
      <p:pic>
        <p:nvPicPr>
          <p:cNvPr id="170" name="Shape 244" descr=""/>
          <p:cNvPicPr/>
          <p:nvPr/>
        </p:nvPicPr>
        <p:blipFill>
          <a:blip r:embed="rId4"/>
          <a:stretch/>
        </p:blipFill>
        <p:spPr>
          <a:xfrm>
            <a:off x="4746240" y="3359160"/>
            <a:ext cx="3733200" cy="605160"/>
          </a:xfrm>
          <a:prstGeom prst="rect">
            <a:avLst/>
          </a:prstGeom>
          <a:ln>
            <a:noFill/>
          </a:ln>
        </p:spPr>
      </p:pic>
      <p:pic>
        <p:nvPicPr>
          <p:cNvPr id="171" name="Shape 245" descr=""/>
          <p:cNvPicPr/>
          <p:nvPr/>
        </p:nvPicPr>
        <p:blipFill>
          <a:blip r:embed="rId5"/>
          <a:stretch/>
        </p:blipFill>
        <p:spPr>
          <a:xfrm>
            <a:off x="4742640" y="4131360"/>
            <a:ext cx="3766320" cy="621000"/>
          </a:xfrm>
          <a:prstGeom prst="rect">
            <a:avLst/>
          </a:prstGeom>
          <a:ln>
            <a:noFill/>
          </a:ln>
        </p:spPr>
      </p:pic>
      <p:pic>
        <p:nvPicPr>
          <p:cNvPr id="172" name="Shape 246" descr=""/>
          <p:cNvPicPr/>
          <p:nvPr/>
        </p:nvPicPr>
        <p:blipFill>
          <a:blip r:embed="rId6"/>
          <a:stretch/>
        </p:blipFill>
        <p:spPr>
          <a:xfrm>
            <a:off x="4742640" y="4745880"/>
            <a:ext cx="3766320" cy="1261080"/>
          </a:xfrm>
          <a:prstGeom prst="rect">
            <a:avLst/>
          </a:prstGeom>
          <a:ln>
            <a:noFill/>
          </a:ln>
        </p:spPr>
      </p:pic>
      <p:pic>
        <p:nvPicPr>
          <p:cNvPr id="173" name="Shape 247" descr=""/>
          <p:cNvPicPr/>
          <p:nvPr/>
        </p:nvPicPr>
        <p:blipFill>
          <a:blip r:embed="rId7"/>
          <a:stretch/>
        </p:blipFill>
        <p:spPr>
          <a:xfrm>
            <a:off x="4742640" y="6007680"/>
            <a:ext cx="3766320" cy="621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iming>
    <p:tnLst>
      <p:par>
        <p:cTn id="24" dur="indefinite" restart="never" nodeType="tmRoot">
          <p:childTnLst>
            <p:seq>
              <p:cTn id="25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CustomShape 1"/>
          <p:cNvSpPr/>
          <p:nvPr/>
        </p:nvSpPr>
        <p:spPr>
          <a:xfrm>
            <a:off x="1362240" y="1559880"/>
            <a:ext cx="6192360" cy="237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Thank You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253" descr=""/>
          <p:cNvPicPr/>
          <p:nvPr/>
        </p:nvPicPr>
        <p:blipFill>
          <a:blip r:embed="rId1"/>
          <a:stretch/>
        </p:blipFill>
        <p:spPr>
          <a:xfrm>
            <a:off x="4744440" y="152280"/>
            <a:ext cx="3721680" cy="3206520"/>
          </a:xfrm>
          <a:prstGeom prst="rect">
            <a:avLst/>
          </a:prstGeom>
          <a:ln>
            <a:noFill/>
          </a:ln>
        </p:spPr>
      </p:pic>
      <p:pic>
        <p:nvPicPr>
          <p:cNvPr id="175" name="Shape 254" descr=""/>
          <p:cNvPicPr/>
          <p:nvPr/>
        </p:nvPicPr>
        <p:blipFill>
          <a:blip r:embed="rId2"/>
          <a:stretch/>
        </p:blipFill>
        <p:spPr>
          <a:xfrm>
            <a:off x="4744440" y="3357000"/>
            <a:ext cx="3721680" cy="604440"/>
          </a:xfrm>
          <a:prstGeom prst="rect">
            <a:avLst/>
          </a:prstGeom>
          <a:ln>
            <a:noFill/>
          </a:ln>
        </p:spPr>
      </p:pic>
      <p:pic>
        <p:nvPicPr>
          <p:cNvPr id="176" name="Shape 255" descr=""/>
          <p:cNvPicPr/>
          <p:nvPr/>
        </p:nvPicPr>
        <p:blipFill>
          <a:blip r:embed="rId3"/>
          <a:stretch/>
        </p:blipFill>
        <p:spPr>
          <a:xfrm>
            <a:off x="380880" y="457200"/>
            <a:ext cx="3885480" cy="5149440"/>
          </a:xfrm>
          <a:prstGeom prst="rect">
            <a:avLst/>
          </a:prstGeom>
          <a:ln>
            <a:noFill/>
          </a:ln>
        </p:spPr>
      </p:pic>
      <p:pic>
        <p:nvPicPr>
          <p:cNvPr id="177" name="Shape 256" descr=""/>
          <p:cNvPicPr/>
          <p:nvPr/>
        </p:nvPicPr>
        <p:blipFill>
          <a:blip r:embed="rId4"/>
          <a:stretch/>
        </p:blipFill>
        <p:spPr>
          <a:xfrm>
            <a:off x="380880" y="5601240"/>
            <a:ext cx="3885480" cy="687960"/>
          </a:xfrm>
          <a:prstGeom prst="rect">
            <a:avLst/>
          </a:prstGeom>
          <a:ln>
            <a:noFill/>
          </a:ln>
        </p:spPr>
      </p:pic>
      <p:pic>
        <p:nvPicPr>
          <p:cNvPr id="178" name="Shape 257" descr=""/>
          <p:cNvPicPr/>
          <p:nvPr/>
        </p:nvPicPr>
        <p:blipFill>
          <a:blip r:embed="rId5"/>
          <a:stretch/>
        </p:blipFill>
        <p:spPr>
          <a:xfrm>
            <a:off x="4742640" y="4132800"/>
            <a:ext cx="3742920" cy="1880280"/>
          </a:xfrm>
          <a:prstGeom prst="rect">
            <a:avLst/>
          </a:prstGeom>
          <a:ln>
            <a:noFill/>
          </a:ln>
        </p:spPr>
      </p:pic>
      <p:pic>
        <p:nvPicPr>
          <p:cNvPr id="179" name="Shape 258" descr=""/>
          <p:cNvPicPr/>
          <p:nvPr/>
        </p:nvPicPr>
        <p:blipFill>
          <a:blip r:embed="rId6"/>
          <a:stretch/>
        </p:blipFill>
        <p:spPr>
          <a:xfrm>
            <a:off x="4742640" y="6011640"/>
            <a:ext cx="3742920" cy="617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457200" y="274320"/>
            <a:ext cx="747000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anchor="ctr"/>
          <a:p>
            <a:pPr>
              <a:lnSpc>
                <a:spcPct val="100000"/>
              </a:lnSpc>
            </a:pPr>
            <a:r>
              <a:rPr b="0" lang="en-US" sz="4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Source Sans Pro"/>
              </a:rPr>
              <a:t>The Problem</a:t>
            </a:r>
            <a:endParaRPr b="0" lang="en-US" sz="4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CustomShape 2"/>
          <p:cNvSpPr/>
          <p:nvPr/>
        </p:nvSpPr>
        <p:spPr>
          <a:xfrm>
            <a:off x="457200" y="1600200"/>
            <a:ext cx="7466760" cy="452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marL="420480" indent="-383400">
              <a:lnSpc>
                <a:spcPct val="100000"/>
              </a:lnSpc>
              <a:buClr>
                <a:srgbClr val="6ea0b0"/>
              </a:buClr>
              <a:buFont typeface="Noto Sans Symbols"/>
              <a:buChar char="⦿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Fog, Haze, or Smog</a:t>
            </a: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20480" indent="-383400">
              <a:lnSpc>
                <a:spcPct val="100000"/>
              </a:lnSpc>
              <a:spcBef>
                <a:spcPts val="601"/>
              </a:spcBef>
              <a:buClr>
                <a:srgbClr val="6ea0b0"/>
              </a:buClr>
              <a:buFont typeface="Noto Sans Symbols"/>
              <a:buChar char="⦿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Want a clear image</a:t>
            </a: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20480" indent="-383400">
              <a:lnSpc>
                <a:spcPct val="100000"/>
              </a:lnSpc>
              <a:spcBef>
                <a:spcPts val="601"/>
              </a:spcBef>
              <a:buClr>
                <a:srgbClr val="6ea0b0"/>
              </a:buClr>
              <a:buFont typeface="Noto Sans Symbols"/>
              <a:buChar char="⦿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Weather could be common in areas</a:t>
            </a: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20480" indent="-231120">
              <a:lnSpc>
                <a:spcPct val="100000"/>
              </a:lnSpc>
              <a:spcBef>
                <a:spcPts val="601"/>
              </a:spcBef>
            </a:pP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>
                <p:childTnLst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457200" y="274320"/>
            <a:ext cx="747000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anchor="ctr"/>
          <a:p>
            <a:pPr>
              <a:lnSpc>
                <a:spcPct val="100000"/>
              </a:lnSpc>
            </a:pPr>
            <a:r>
              <a:rPr b="0" lang="en-US" sz="4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Source Sans Pro"/>
              </a:rPr>
              <a:t>The Method</a:t>
            </a:r>
            <a:endParaRPr b="0" lang="en-US" sz="4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CustomShape 2"/>
          <p:cNvSpPr/>
          <p:nvPr/>
        </p:nvSpPr>
        <p:spPr>
          <a:xfrm>
            <a:off x="533520" y="1828800"/>
            <a:ext cx="7771680" cy="2061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Outlined in paper: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b="0" i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Single Haze Removal Using Dark Channel Prior 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i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by Kaimin He, Jian Sun, and Xiaoou Tang</a:t>
            </a: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4" dur="indefinite" restart="never" nodeType="tmRoot">
          <p:childTnLst>
            <p:seq>
              <p:cTn id="15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457200" y="274320"/>
            <a:ext cx="747000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anchor="ctr"/>
          <a:p>
            <a:pPr>
              <a:lnSpc>
                <a:spcPct val="100000"/>
              </a:lnSpc>
            </a:pPr>
            <a:r>
              <a:rPr b="0" lang="en-US" sz="4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Source Sans Pro"/>
              </a:rPr>
              <a:t>What is haze?</a:t>
            </a:r>
            <a:endParaRPr b="0" lang="en-US" sz="4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CustomShape 2"/>
          <p:cNvSpPr/>
          <p:nvPr/>
        </p:nvSpPr>
        <p:spPr>
          <a:xfrm>
            <a:off x="2057400" y="2057400"/>
            <a:ext cx="4876200" cy="58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</a:t>
            </a: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(x)</a:t>
            </a:r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= J</a:t>
            </a: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(x)</a:t>
            </a:r>
            <a:r>
              <a:rPr b="0" i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</a:t>
            </a: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(x)</a:t>
            </a:r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+ A</a:t>
            </a: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(1 − </a:t>
            </a:r>
            <a:r>
              <a:rPr b="0" i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</a:t>
            </a: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(x))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CustomShape 3"/>
          <p:cNvSpPr/>
          <p:nvPr/>
        </p:nvSpPr>
        <p:spPr>
          <a:xfrm>
            <a:off x="2438280" y="3352680"/>
            <a:ext cx="3276000" cy="156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</a:t>
            </a: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(x): Image</a:t>
            </a:r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</a:t>
            </a: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(x): Scene Radiance</a:t>
            </a:r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</a:t>
            </a: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: Atmospheric Light</a:t>
            </a:r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t(x): Transmittance</a:t>
            </a:r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1"/>
          <p:cNvSpPr/>
          <p:nvPr/>
        </p:nvSpPr>
        <p:spPr>
          <a:xfrm>
            <a:off x="457200" y="274680"/>
            <a:ext cx="746676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anchor="ctr"/>
          <a:p>
            <a:pPr>
              <a:lnSpc>
                <a:spcPct val="100000"/>
              </a:lnSpc>
            </a:pPr>
            <a:r>
              <a:rPr b="0" lang="en-US" sz="4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Source Sans Pro"/>
              </a:rPr>
              <a:t>Dark Channel Prior</a:t>
            </a:r>
            <a:endParaRPr b="0" lang="en-US" sz="4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CustomShape 2"/>
          <p:cNvSpPr/>
          <p:nvPr/>
        </p:nvSpPr>
        <p:spPr>
          <a:xfrm>
            <a:off x="457200" y="1600200"/>
            <a:ext cx="7466760" cy="45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marL="420480" indent="-383400">
              <a:lnSpc>
                <a:spcPct val="100000"/>
              </a:lnSpc>
              <a:buClr>
                <a:srgbClr val="6ea0b0"/>
              </a:buClr>
              <a:buFont typeface="Noto Sans Symbols"/>
              <a:buChar char="⦿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Objects of interest have low values in at least one color channel</a:t>
            </a: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22520" indent="-273600">
              <a:lnSpc>
                <a:spcPct val="100000"/>
              </a:lnSpc>
              <a:spcBef>
                <a:spcPts val="519"/>
              </a:spcBef>
              <a:buClr>
                <a:srgbClr val="6ea0b0"/>
              </a:buClr>
              <a:buFont typeface="Noto Sans Symbols"/>
              <a:buChar char="●"/>
            </a:pPr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Green leaf</a:t>
            </a:r>
            <a:endParaRPr b="0" lang="en-US" sz="2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22520" indent="-273600">
              <a:lnSpc>
                <a:spcPct val="100000"/>
              </a:lnSpc>
              <a:spcBef>
                <a:spcPts val="519"/>
              </a:spcBef>
              <a:buClr>
                <a:srgbClr val="6ea0b0"/>
              </a:buClr>
              <a:buFont typeface="Noto Sans Symbols"/>
              <a:buChar char="●"/>
            </a:pPr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Car Shadow</a:t>
            </a:r>
            <a:endParaRPr b="0" lang="en-US" sz="2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22520" indent="-273600">
              <a:lnSpc>
                <a:spcPct val="100000"/>
              </a:lnSpc>
              <a:spcBef>
                <a:spcPts val="519"/>
              </a:spcBef>
              <a:buClr>
                <a:srgbClr val="6ea0b0"/>
              </a:buClr>
              <a:buFont typeface="Noto Sans Symbols"/>
              <a:buChar char="●"/>
            </a:pPr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Dark building</a:t>
            </a:r>
            <a:endParaRPr b="0" lang="en-US" sz="2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20480" indent="-383400">
              <a:lnSpc>
                <a:spcPct val="100000"/>
              </a:lnSpc>
              <a:spcBef>
                <a:spcPts val="601"/>
              </a:spcBef>
              <a:buClr>
                <a:srgbClr val="6ea0b0"/>
              </a:buClr>
              <a:buFont typeface="Noto Sans Symbols"/>
              <a:buChar char="⦿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Haze has a high pixel intensity</a:t>
            </a: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20480" indent="-231120">
              <a:lnSpc>
                <a:spcPct val="100000"/>
              </a:lnSpc>
              <a:spcBef>
                <a:spcPts val="601"/>
              </a:spcBef>
            </a:pP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Shape 293" descr=""/>
          <p:cNvPicPr/>
          <p:nvPr/>
        </p:nvPicPr>
        <p:blipFill>
          <a:blip r:embed="rId1"/>
          <a:stretch/>
        </p:blipFill>
        <p:spPr>
          <a:xfrm>
            <a:off x="380880" y="828720"/>
            <a:ext cx="3923640" cy="5199840"/>
          </a:xfrm>
          <a:prstGeom prst="rect">
            <a:avLst/>
          </a:prstGeom>
          <a:ln>
            <a:noFill/>
          </a:ln>
        </p:spPr>
      </p:pic>
      <p:pic>
        <p:nvPicPr>
          <p:cNvPr id="190" name="Shape 294" descr=""/>
          <p:cNvPicPr/>
          <p:nvPr/>
        </p:nvPicPr>
        <p:blipFill>
          <a:blip r:embed="rId2"/>
          <a:stretch/>
        </p:blipFill>
        <p:spPr>
          <a:xfrm>
            <a:off x="380880" y="5733720"/>
            <a:ext cx="3923640" cy="694440"/>
          </a:xfrm>
          <a:prstGeom prst="rect">
            <a:avLst/>
          </a:prstGeom>
          <a:ln>
            <a:noFill/>
          </a:ln>
        </p:spPr>
      </p:pic>
      <p:pic>
        <p:nvPicPr>
          <p:cNvPr id="191" name="Shape 295" descr=""/>
          <p:cNvPicPr/>
          <p:nvPr/>
        </p:nvPicPr>
        <p:blipFill>
          <a:blip r:embed="rId3"/>
          <a:stretch/>
        </p:blipFill>
        <p:spPr>
          <a:xfrm>
            <a:off x="4557960" y="829080"/>
            <a:ext cx="3931560" cy="5599440"/>
          </a:xfrm>
          <a:prstGeom prst="rect">
            <a:avLst/>
          </a:prstGeom>
          <a:ln>
            <a:noFill/>
          </a:ln>
        </p:spPr>
      </p:pic>
      <p:sp>
        <p:nvSpPr>
          <p:cNvPr id="192" name="CustomShape 1"/>
          <p:cNvSpPr/>
          <p:nvPr/>
        </p:nvSpPr>
        <p:spPr>
          <a:xfrm>
            <a:off x="570240" y="134640"/>
            <a:ext cx="3262320" cy="47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ctr">
              <a:lnSpc>
                <a:spcPct val="100000"/>
              </a:lnSpc>
            </a:pPr>
            <a:r>
              <a:rPr b="1" lang="en-US" sz="20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INPUT IMAGE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4704120" y="277200"/>
            <a:ext cx="3135600" cy="33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ctr">
              <a:lnSpc>
                <a:spcPct val="100000"/>
              </a:lnSpc>
            </a:pPr>
            <a:r>
              <a:rPr b="1" lang="en-US" sz="20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DARK CHANNEL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457200" y="274680"/>
            <a:ext cx="746676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anchor="ctr"/>
          <a:p>
            <a:pPr>
              <a:lnSpc>
                <a:spcPct val="100000"/>
              </a:lnSpc>
            </a:pPr>
            <a:r>
              <a:rPr b="0" lang="en-US" sz="4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Source Sans Pro"/>
              </a:rPr>
              <a:t>Compute Atmospheric Light</a:t>
            </a:r>
            <a:endParaRPr b="0" lang="en-US" sz="4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CustomShape 2"/>
          <p:cNvSpPr/>
          <p:nvPr/>
        </p:nvSpPr>
        <p:spPr>
          <a:xfrm>
            <a:off x="457200" y="2971800"/>
            <a:ext cx="8228880" cy="315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marL="420480" indent="-383400">
              <a:lnSpc>
                <a:spcPct val="100000"/>
              </a:lnSpc>
              <a:buClr>
                <a:srgbClr val="6ea0b0"/>
              </a:buClr>
              <a:buFont typeface="Noto Sans Symbols"/>
              <a:buChar char="⦿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High values in Dark Channel</a:t>
            </a: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20480" indent="-383400">
              <a:lnSpc>
                <a:spcPct val="100000"/>
              </a:lnSpc>
              <a:spcBef>
                <a:spcPts val="601"/>
              </a:spcBef>
              <a:buClr>
                <a:srgbClr val="6ea0b0"/>
              </a:buClr>
              <a:buFont typeface="Noto Sans Symbols"/>
              <a:buChar char="⦿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Take top 0.1%</a:t>
            </a: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20480" indent="-383400">
              <a:lnSpc>
                <a:spcPct val="100000"/>
              </a:lnSpc>
              <a:spcBef>
                <a:spcPts val="601"/>
              </a:spcBef>
              <a:buClr>
                <a:srgbClr val="6ea0b0"/>
              </a:buClr>
              <a:buFont typeface="Noto Sans Symbols"/>
              <a:buChar char="⦿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Pull Values from original image</a:t>
            </a: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20480" indent="-383400">
              <a:lnSpc>
                <a:spcPct val="100000"/>
              </a:lnSpc>
              <a:spcBef>
                <a:spcPts val="601"/>
              </a:spcBef>
              <a:buClr>
                <a:srgbClr val="6ea0b0"/>
              </a:buClr>
              <a:buFont typeface="Noto Sans Symbols"/>
              <a:buChar char="⦿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Average</a:t>
            </a:r>
            <a:endParaRPr b="0" lang="en-US" sz="3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CustomShape 3"/>
          <p:cNvSpPr/>
          <p:nvPr/>
        </p:nvSpPr>
        <p:spPr>
          <a:xfrm>
            <a:off x="1828800" y="1981080"/>
            <a:ext cx="4952160" cy="58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</a:t>
            </a: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(x)</a:t>
            </a:r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= J</a:t>
            </a: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(x)</a:t>
            </a:r>
            <a:r>
              <a:rPr b="0" i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</a:t>
            </a: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(x)</a:t>
            </a:r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+ A</a:t>
            </a: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(1 − </a:t>
            </a:r>
            <a:r>
              <a:rPr b="0" i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</a:t>
            </a: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(x))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Application>LibreOffice/5.3.7.2.0$Linux_X86_64 LibreOffice_project/30$Build-2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2018-07-01T00:05:38Z</dcterms:modified>
  <cp:revision>2</cp:revision>
  <dc:subject/>
  <dc:title/>
</cp:coreProperties>
</file>